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65" r:id="rId6"/>
    <p:sldId id="270" r:id="rId7"/>
    <p:sldId id="266" r:id="rId8"/>
    <p:sldId id="267" r:id="rId9"/>
    <p:sldId id="27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F42"/>
    <a:srgbClr val="AB1842"/>
    <a:srgbClr val="02791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B4047-797B-6697-79C6-F2B49850EBFD}" v="1" dt="2020-12-01T21:09:17.285"/>
    <p1510:client id="{A44C5EDF-40BF-9172-F20C-9EB9C8E29F03}" v="12" dt="2020-12-02T09:06:23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0"/>
  </p:normalViewPr>
  <p:slideViewPr>
    <p:cSldViewPr snapToGrid="0" snapToObjects="1">
      <p:cViewPr varScale="1">
        <p:scale>
          <a:sx n="63" d="100"/>
          <a:sy n="63" d="100"/>
        </p:scale>
        <p:origin x="76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ntika Taneja" userId="S::avantika.taneja@educationandemployers.org::17a2885a-b4b9-4a49-9f1b-fdcf865a2904" providerId="AD" clId="Web-{23CB4047-797B-6697-79C6-F2B49850EBFD}"/>
    <pc:docChg chg="modSld">
      <pc:chgData name="Avantika Taneja" userId="S::avantika.taneja@educationandemployers.org::17a2885a-b4b9-4a49-9f1b-fdcf865a2904" providerId="AD" clId="Web-{23CB4047-797B-6697-79C6-F2B49850EBFD}" dt="2020-12-01T21:09:17.285" v="0" actId="1076"/>
      <pc:docMkLst>
        <pc:docMk/>
      </pc:docMkLst>
      <pc:sldChg chg="modSp">
        <pc:chgData name="Avantika Taneja" userId="S::avantika.taneja@educationandemployers.org::17a2885a-b4b9-4a49-9f1b-fdcf865a2904" providerId="AD" clId="Web-{23CB4047-797B-6697-79C6-F2B49850EBFD}" dt="2020-12-01T21:09:17.285" v="0" actId="1076"/>
        <pc:sldMkLst>
          <pc:docMk/>
          <pc:sldMk cId="797333931" sldId="267"/>
        </pc:sldMkLst>
        <pc:spChg chg="mod">
          <ac:chgData name="Avantika Taneja" userId="S::avantika.taneja@educationandemployers.org::17a2885a-b4b9-4a49-9f1b-fdcf865a2904" providerId="AD" clId="Web-{23CB4047-797B-6697-79C6-F2B49850EBFD}" dt="2020-12-01T21:09:17.285" v="0" actId="1076"/>
          <ac:spMkLst>
            <pc:docMk/>
            <pc:sldMk cId="797333931" sldId="267"/>
            <ac:spMk id="4" creationId="{F6DA8AFE-B57D-CC4A-9380-F3DC440D7048}"/>
          </ac:spMkLst>
        </pc:spChg>
      </pc:sldChg>
    </pc:docChg>
  </pc:docChgLst>
  <pc:docChgLst>
    <pc:chgData name="Willow Enis Race" userId="S::willow.enisrace@educationandemployers.org::780bfa56-4976-4856-bf1c-8bfc1bff39ba" providerId="AD" clId="Web-{A44C5EDF-40BF-9172-F20C-9EB9C8E29F03}"/>
    <pc:docChg chg="modSld">
      <pc:chgData name="Willow Enis Race" userId="S::willow.enisrace@educationandemployers.org::780bfa56-4976-4856-bf1c-8bfc1bff39ba" providerId="AD" clId="Web-{A44C5EDF-40BF-9172-F20C-9EB9C8E29F03}" dt="2020-12-02T09:06:24.026" v="13" actId="20577"/>
      <pc:docMkLst>
        <pc:docMk/>
      </pc:docMkLst>
      <pc:sldChg chg="modSp addAnim delAnim">
        <pc:chgData name="Willow Enis Race" userId="S::willow.enisrace@educationandemployers.org::780bfa56-4976-4856-bf1c-8bfc1bff39ba" providerId="AD" clId="Web-{A44C5EDF-40BF-9172-F20C-9EB9C8E29F03}" dt="2020-12-02T09:06:24.026" v="13" actId="20577"/>
        <pc:sldMkLst>
          <pc:docMk/>
          <pc:sldMk cId="1145126748" sldId="265"/>
        </pc:sldMkLst>
        <pc:spChg chg="mod">
          <ac:chgData name="Willow Enis Race" userId="S::willow.enisrace@educationandemployers.org::780bfa56-4976-4856-bf1c-8bfc1bff39ba" providerId="AD" clId="Web-{A44C5EDF-40BF-9172-F20C-9EB9C8E29F03}" dt="2020-12-02T09:06:24.026" v="13" actId="20577"/>
          <ac:spMkLst>
            <pc:docMk/>
            <pc:sldMk cId="1145126748" sldId="265"/>
            <ac:spMk id="4" creationId="{F6DA8AFE-B57D-CC4A-9380-F3DC440D70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1F53E-9FA9-4DB9-B458-9D274B91C5FC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1DCB3-6152-46F9-AD90-E1627816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61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1D22-DB8F-E44B-9CF0-C830E71D2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74A43-73B5-4E4C-9CB7-379BE579F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C7913-0DDD-4047-91FE-9421F369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8FDF5-E6D0-EE4F-B30E-966E5C59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8538-4573-C642-893E-61C9FBA9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2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A6BFB-0468-B04A-8BEE-462D2A10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CCCE4-9A84-D240-88A2-E64894B45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AAC81-5634-9C40-8B4D-C5BC9F11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C90C8-371F-8947-A067-D7C02916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17BA-830E-1C49-8266-3949B27D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60491B-DEF7-3049-923B-49B6C0F67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6A7A7-251E-E044-B88D-21E446B99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DFD32-AECA-9043-AD08-65A79332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AC6B5-FE92-CE4B-95F7-6C5FE51F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EC43-4AE8-A84E-82D2-9F92A239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2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49A8C-9656-DC4C-88FB-29233272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989E0-0E05-1842-A5DB-35766031F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62575-9660-2342-96B8-F1A34EA3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B2EC4-2D2C-924F-B6A9-6BCA7FAF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C77EA-23C1-5547-9D3A-F2987710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2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DDF6-A8CB-914F-8669-552A2A56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CBEF1-E2BA-8849-BD22-F9E0374F0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3E940-6D60-CB42-B499-F14C063F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1CE2C-E6C5-A148-9054-D4323050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9F4B6-3E78-FF47-A6DB-8652A6A4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6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8C3C-CB3C-BC42-A454-CE02DEB5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F5A0C-8BA0-4646-95ED-20626A85F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C294D-41A9-3244-82BA-C2D3A3458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9E606-1912-2E43-AB91-6D2D1499C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5F952-6CEB-294C-B2D8-1F3C08391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FD135-A093-A146-AB7A-2BB22BEE0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1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28B2-BEED-B846-A7AB-FEE217BB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9730A-518E-FA47-8B75-ED2A4C6E2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9F8B9-6B52-5D48-84D5-13B7A97C7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CDC79C-6DEE-0B4B-80A4-4A4801163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4B169-E871-0545-8E79-1535C1CA8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8C5238-1556-D746-B8B5-75E13E19E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B6707-918E-754B-B56F-C2FD7DDD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2E0DD4-9EB6-4B45-8C1E-4B248276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5F7-757A-004E-B99A-E14DE3BA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F7D70A-D850-004E-82AD-56EFB3493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1E3B5-5ACF-BB4D-AEE5-2ED6FD71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B3AB-183F-1D4B-8F77-9742D54E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2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EF72C-4441-1A46-A964-42EDFED1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E6C55A-50F1-A349-87D3-DF44E3D6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233EC-4FEF-8742-B31C-87241519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4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4838-75D0-924A-A0D8-DD7132D7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9CEDC-43F0-974F-B365-C29E9D42C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27636-19F7-E046-A096-284ECFD5D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E1C0B-FB57-C94A-9679-71107F16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2A385-9EA6-F044-A28D-2B086E8D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6F49A-5C7B-224B-B9A3-3A57EC05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5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8451-8358-424B-A242-328D448D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8BC89-81A7-E64E-9CBE-2F668FAA2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A4245-A962-704F-A24B-AD38AB2B5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F608F-1D82-B54F-890B-CD25FAE3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A8D84-2B42-AD47-970F-08DC319E3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C8A29-FFC6-FE44-90A0-7BC46DF5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4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647062-C10E-8141-9E68-565529D1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071-4D46-3F49-9995-7DBC222F4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D7C5-60BA-1D48-A0BE-52A0D53D9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251E-54C6-2E46-917F-E065B73FAB8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DFDD1-1299-B34C-82F5-404BA71BD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1A940-AA80-EF4B-8104-06FC12E6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0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08B2B2-5394-4958-9AA2-A0DA47E0D2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70" y="681848"/>
            <a:ext cx="10515022" cy="595037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300" b="1" dirty="0"/>
              <a:t>1. Katie said her company makes 420 million </a:t>
            </a:r>
            <a:r>
              <a:rPr lang="en-US" sz="3300" b="1" dirty="0" err="1"/>
              <a:t>metres</a:t>
            </a:r>
            <a:r>
              <a:rPr lang="en-US" sz="3300" b="1" dirty="0"/>
              <a:t> of wrapping paper a year. What distance did she compare this to? 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From the UK to Australia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From Earth to Jupiter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Almost to the moon and back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endParaRPr lang="en-US" sz="33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/>
              <a:t>2. Katie’s company supplies the wrapping paper to some famous people and households. Can you remember some of the famous people Katie has met through her job?</a:t>
            </a:r>
            <a:endParaRPr lang="en-US" sz="3300" dirty="0"/>
          </a:p>
          <a:p>
            <a:pPr marL="342900" indent="-342900">
              <a:lnSpc>
                <a:spcPct val="120000"/>
              </a:lnSpc>
              <a:buAutoNum type="alphaLcPeriod"/>
            </a:pPr>
            <a:r>
              <a:rPr lang="en-US" sz="3300" dirty="0"/>
              <a:t>  The Prime Minister</a:t>
            </a:r>
          </a:p>
          <a:p>
            <a:pPr marL="342900" indent="-342900">
              <a:lnSpc>
                <a:spcPct val="120000"/>
              </a:lnSpc>
              <a:buAutoNum type="alphaLcPeriod"/>
            </a:pPr>
            <a:r>
              <a:rPr lang="en-US" sz="3300" dirty="0"/>
              <a:t>  The Queen</a:t>
            </a:r>
          </a:p>
          <a:p>
            <a:pPr marL="342900" indent="-342900">
              <a:lnSpc>
                <a:spcPct val="120000"/>
              </a:lnSpc>
              <a:buAutoNum type="alphaLcPeriod"/>
            </a:pPr>
            <a:r>
              <a:rPr lang="en-US" sz="3300" dirty="0"/>
              <a:t>  Prince Charles</a:t>
            </a:r>
          </a:p>
          <a:p>
            <a:pPr marL="342900" indent="-342900">
              <a:lnSpc>
                <a:spcPct val="120000"/>
              </a:lnSpc>
              <a:buAutoNum type="alphaLcPeriod"/>
            </a:pPr>
            <a:r>
              <a:rPr lang="en-US" sz="3300" dirty="0"/>
              <a:t>  Kate Middleton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300" dirty="0"/>
          </a:p>
          <a:p>
            <a:pPr marL="0" indent="0">
              <a:lnSpc>
                <a:spcPct val="120000"/>
              </a:lnSpc>
              <a:buNone/>
            </a:pPr>
            <a:endParaRPr lang="en-US" sz="33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/>
              <a:t>3. When does Christmas wrapping paper get made?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Starting in early November, ready for the festive season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December, so that there isn’t too much to store</a:t>
            </a: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300" dirty="0"/>
              <a:t>All year round – 24 hours a day, 7 days a week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7444B7-0CD2-4C43-B914-3000618A4196}"/>
              </a:ext>
            </a:extLst>
          </p:cNvPr>
          <p:cNvSpPr txBox="1"/>
          <p:nvPr/>
        </p:nvSpPr>
        <p:spPr>
          <a:xfrm>
            <a:off x="1168470" y="4291795"/>
            <a:ext cx="493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Helvetica" panose="020B0604020202020204" pitchFamily="34" charset="0"/>
                <a:cs typeface="Helvetica" panose="020B0604020202020204" pitchFamily="34" charset="0"/>
              </a:rPr>
              <a:t>Trick question – it’s all of the above!</a:t>
            </a:r>
          </a:p>
        </p:txBody>
      </p:sp>
    </p:spTree>
    <p:extLst>
      <p:ext uri="{BB962C8B-B14F-4D97-AF65-F5344CB8AC3E}">
        <p14:creationId xmlns:p14="http://schemas.microsoft.com/office/powerpoint/2010/main" val="11451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F06AA5A-8D9A-43B7-8A4D-8FB5D501B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763" y="1361088"/>
            <a:ext cx="10764386" cy="460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4. Jason said his job uses both his hands as well as tools. What does Jason do with hands and tools?</a:t>
            </a:r>
          </a:p>
          <a:p>
            <a:pPr marL="514350" indent="-514350">
              <a:buAutoNum type="alphaLcPeriod"/>
            </a:pPr>
            <a:r>
              <a:rPr lang="en-US" sz="1400" dirty="0"/>
              <a:t>Works as the carpenter at Windsor Castle.</a:t>
            </a:r>
          </a:p>
          <a:p>
            <a:pPr marL="514350" indent="-514350">
              <a:buAutoNum type="alphaLcPeriod"/>
            </a:pPr>
            <a:r>
              <a:rPr lang="en-US" sz="1400" dirty="0"/>
              <a:t>Fixes all the lighting fixtures and Christmas lights at Kensington Palace.</a:t>
            </a:r>
          </a:p>
          <a:p>
            <a:pPr marL="514350" indent="-514350">
              <a:buAutoNum type="alphaLcPeriod"/>
            </a:pPr>
            <a:r>
              <a:rPr lang="en-US" sz="1400" dirty="0"/>
              <a:t>Repairs furniture and puts up Christmas decorations at Buckingham Palace.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5. How many Christmas trees did Jason say there were at Buckingham Palace?</a:t>
            </a:r>
            <a:endParaRPr lang="en-US" sz="1400" dirty="0"/>
          </a:p>
          <a:p>
            <a:pPr marL="342900" indent="-342900">
              <a:buAutoNum type="alphaLcPeriod"/>
            </a:pPr>
            <a:r>
              <a:rPr lang="en-US" sz="1400" dirty="0"/>
              <a:t>  13</a:t>
            </a:r>
          </a:p>
          <a:p>
            <a:pPr marL="342900" indent="-342900">
              <a:buAutoNum type="alphaLcPeriod"/>
            </a:pPr>
            <a:r>
              <a:rPr lang="en-US" sz="1400" dirty="0"/>
              <a:t>  14</a:t>
            </a:r>
          </a:p>
          <a:p>
            <a:pPr marL="342900" indent="-342900">
              <a:buAutoNum type="alphaLcPeriod"/>
            </a:pPr>
            <a:r>
              <a:rPr lang="en-US" sz="1400" dirty="0"/>
              <a:t>  15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6. Andrew is a Christmas tree farmer. How many Christmas trees does Andrew grow in a year?</a:t>
            </a:r>
          </a:p>
          <a:p>
            <a:pPr marL="514350" indent="-514350">
              <a:buAutoNum type="alphaLcPeriod"/>
            </a:pPr>
            <a:r>
              <a:rPr lang="en-US" sz="1400" dirty="0"/>
              <a:t>20,000</a:t>
            </a:r>
          </a:p>
          <a:p>
            <a:pPr marL="514350" indent="-514350">
              <a:buAutoNum type="alphaLcPeriod"/>
            </a:pPr>
            <a:r>
              <a:rPr lang="en-US" sz="1400" dirty="0"/>
              <a:t>120,000</a:t>
            </a:r>
          </a:p>
          <a:p>
            <a:pPr marL="514350" indent="-514350">
              <a:buAutoNum type="alphaLcPeriod"/>
            </a:pPr>
            <a:r>
              <a:rPr lang="en-US" sz="1400" dirty="0"/>
              <a:t>200,000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4844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079" y="820468"/>
            <a:ext cx="10515600" cy="56830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7. What does Andrew do for the rest of the year when it isn’t the festive period?</a:t>
            </a:r>
          </a:p>
          <a:p>
            <a:pPr marL="342900" indent="-342900">
              <a:buAutoNum type="alphaLcPeriod"/>
            </a:pPr>
            <a:r>
              <a:rPr lang="en-US" sz="1400" dirty="0"/>
              <a:t>He doesn’t work for half the year.</a:t>
            </a:r>
          </a:p>
          <a:p>
            <a:pPr marL="342900" indent="-342900">
              <a:buAutoNum type="alphaLcPeriod"/>
            </a:pPr>
            <a:r>
              <a:rPr lang="en-US" sz="1400" dirty="0"/>
              <a:t>He goes on holiday to a sunny destination.</a:t>
            </a:r>
          </a:p>
          <a:p>
            <a:pPr marL="342900" indent="-342900">
              <a:buAutoNum type="alphaLcPeriod" startAt="3"/>
            </a:pPr>
            <a:r>
              <a:rPr lang="en-US" sz="1400" dirty="0"/>
              <a:t>Growing trees, like any crop, is a year-long job, so he’s very busy most of the year.</a:t>
            </a:r>
          </a:p>
          <a:p>
            <a:pPr marL="342900" indent="-342900">
              <a:buAutoNum type="alphaLcPeriod" startAt="4"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8. Andrew has won the Best Christmas tree competition 3 years in a row and has supplied which famous Christmas tree?</a:t>
            </a:r>
          </a:p>
          <a:p>
            <a:pPr marL="342900" indent="-342900">
              <a:buAutoNum type="alphaLcPeriod"/>
            </a:pPr>
            <a:r>
              <a:rPr lang="en-US" sz="1400" dirty="0"/>
              <a:t>The tree inside Canterbury Cathedral.</a:t>
            </a:r>
          </a:p>
          <a:p>
            <a:pPr marL="342900" indent="-342900">
              <a:buAutoNum type="alphaLcPeriod"/>
            </a:pPr>
            <a:r>
              <a:rPr lang="en-US" sz="1400" dirty="0"/>
              <a:t>One of the trees for Buckingham Palace.</a:t>
            </a:r>
          </a:p>
          <a:p>
            <a:pPr marL="342900" indent="-342900">
              <a:buAutoNum type="alphaLcPeriod"/>
            </a:pPr>
            <a:r>
              <a:rPr lang="en-US" sz="1400" dirty="0"/>
              <a:t>The big tree outside 10 Downing Street.</a:t>
            </a:r>
          </a:p>
          <a:p>
            <a:pPr marL="342900" indent="-342900">
              <a:buAutoNum type="alphaLcPeriod"/>
            </a:pPr>
            <a:endParaRPr lang="en-US" sz="1800" dirty="0"/>
          </a:p>
          <a:p>
            <a:pPr marL="0" indent="0">
              <a:buNone/>
            </a:pPr>
            <a:r>
              <a:rPr lang="en-US" sz="1400" b="1" dirty="0"/>
              <a:t>9. Jane runs the shop on Christmas tree farm. Why did Jane start the shop?  </a:t>
            </a:r>
          </a:p>
          <a:p>
            <a:pPr marL="514350" indent="-514350">
              <a:buAutoNum type="alphaLcPeriod"/>
            </a:pPr>
            <a:r>
              <a:rPr lang="en-US" sz="1400" dirty="0"/>
              <a:t>People that came to the farm were asking to buy decorations alongside their Christmas trees.</a:t>
            </a:r>
          </a:p>
          <a:p>
            <a:pPr marL="514350" indent="-514350">
              <a:buAutoNum type="alphaLcPeriod"/>
            </a:pPr>
            <a:r>
              <a:rPr lang="en-US" sz="1400" dirty="0"/>
              <a:t>She was looking for extra income to support the farm.</a:t>
            </a:r>
          </a:p>
          <a:p>
            <a:pPr marL="514350" indent="-514350">
              <a:buAutoNum type="alphaLcPeriod"/>
            </a:pPr>
            <a:r>
              <a:rPr lang="en-US" sz="1400" dirty="0"/>
              <a:t>She wanted to provide people with as much Christmas fun as she could.</a:t>
            </a:r>
          </a:p>
          <a:p>
            <a:pPr marL="342900" indent="-342900">
              <a:buAutoNum type="alphaL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211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928" y="898886"/>
            <a:ext cx="10515600" cy="4952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10. What did Jane say she was looking forward to this year?</a:t>
            </a:r>
          </a:p>
          <a:p>
            <a:pPr marL="342900" indent="-342900">
              <a:buAutoNum type="alphaLcPeriod"/>
            </a:pPr>
            <a:r>
              <a:rPr lang="en-US" sz="1400" dirty="0"/>
              <a:t>Going Christmas caroling with her elves on Christmas Eve.</a:t>
            </a:r>
          </a:p>
          <a:p>
            <a:pPr marL="342900" indent="-342900">
              <a:buAutoNum type="alphaLcPeriod"/>
            </a:pPr>
            <a:r>
              <a:rPr lang="en-US" sz="1400" dirty="0"/>
              <a:t>The festive period being over so she and her elves could put their feet up.</a:t>
            </a:r>
          </a:p>
          <a:p>
            <a:pPr marL="342900" indent="-342900">
              <a:buAutoNum type="alphaLcPeriod"/>
            </a:pPr>
            <a:r>
              <a:rPr lang="en-US" sz="1400" dirty="0"/>
              <a:t>Choosing the </a:t>
            </a:r>
            <a:r>
              <a:rPr lang="en-US" sz="1400" dirty="0" err="1"/>
              <a:t>colour</a:t>
            </a:r>
            <a:r>
              <a:rPr lang="en-US" sz="1400" dirty="0"/>
              <a:t> schemes for the Downing Street Christmas tree.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11. Oliver coordinates the supplies for the Crisis Christmas </a:t>
            </a:r>
            <a:r>
              <a:rPr lang="en-US" sz="1400" b="1" dirty="0" err="1"/>
              <a:t>centres</a:t>
            </a:r>
            <a:r>
              <a:rPr lang="en-US" sz="1400" b="1" dirty="0"/>
              <a:t> for vulnerable people. </a:t>
            </a:r>
            <a:r>
              <a:rPr lang="en-GB" sz="1400" b="1" dirty="0"/>
              <a:t>What items are included in the    wellbeing packs that are being provided to visitors at the centres? </a:t>
            </a:r>
          </a:p>
          <a:p>
            <a:pPr marL="0" indent="0">
              <a:buNone/>
            </a:pPr>
            <a:r>
              <a:rPr lang="en-US" sz="1400" dirty="0"/>
              <a:t>a.       Essential warm clothing, hygiene items, homeless services advice and sweet treats.</a:t>
            </a:r>
          </a:p>
          <a:p>
            <a:pPr marL="0" indent="0">
              <a:buNone/>
            </a:pPr>
            <a:r>
              <a:rPr lang="en-US" sz="1400" dirty="0"/>
              <a:t>b.       Lots of different books and board games for some festive fun.</a:t>
            </a:r>
          </a:p>
          <a:p>
            <a:pPr marL="342900" indent="-342900">
              <a:buAutoNum type="alphaLcPeriod" startAt="3"/>
            </a:pPr>
            <a:r>
              <a:rPr lang="en-US" sz="1400" dirty="0"/>
              <a:t>   Soft toys and dolls for children to play with at Christmas.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400" b="1" dirty="0"/>
              <a:t>How many people visited Crisis Christmas </a:t>
            </a:r>
            <a:r>
              <a:rPr lang="en-US" sz="1400" b="1" dirty="0" err="1"/>
              <a:t>centres</a:t>
            </a:r>
            <a:r>
              <a:rPr lang="en-US" sz="1400" b="1" dirty="0"/>
              <a:t> last year and how many meals did they serve?</a:t>
            </a:r>
          </a:p>
          <a:p>
            <a:pPr marL="514350" indent="-514350">
              <a:buAutoNum type="alphaLcPeriod"/>
            </a:pPr>
            <a:r>
              <a:rPr lang="en-US" sz="1400" dirty="0"/>
              <a:t>4,500+ guests and 44,000+ meals.</a:t>
            </a:r>
          </a:p>
          <a:p>
            <a:pPr marL="514350" indent="-514350">
              <a:buAutoNum type="alphaLcPeriod"/>
            </a:pPr>
            <a:r>
              <a:rPr lang="en-US" sz="1400" dirty="0"/>
              <a:t>1,000 guests and 2,000 meals. </a:t>
            </a:r>
          </a:p>
          <a:p>
            <a:pPr marL="514350" indent="-514350">
              <a:buAutoNum type="alphaLcPeriod"/>
            </a:pPr>
            <a:r>
              <a:rPr lang="en-US" sz="1400" dirty="0"/>
              <a:t>15,000 guests and 10,000 meals. </a:t>
            </a:r>
          </a:p>
          <a:p>
            <a:pPr marL="342900" indent="-342900">
              <a:buAutoNum type="alphaLcPeriod"/>
            </a:pPr>
            <a:endParaRPr lang="en-US" sz="1800" dirty="0"/>
          </a:p>
          <a:p>
            <a:pPr marL="342900" indent="-342900">
              <a:buAutoNum type="alphaL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973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5DF304F-72A9-4A56-B61E-2A20A7F9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814" y="704141"/>
            <a:ext cx="10515600" cy="58610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/>
              <a:t>14. Why are Crisis </a:t>
            </a:r>
            <a:r>
              <a:rPr lang="en-US" sz="1400" b="1" dirty="0" err="1"/>
              <a:t>centres</a:t>
            </a:r>
            <a:r>
              <a:rPr lang="en-US" sz="1400" b="1" dirty="0"/>
              <a:t> so important for people who experience homelessness particularly during this Christmas period?</a:t>
            </a:r>
          </a:p>
          <a:p>
            <a:pPr marL="0" indent="0">
              <a:buNone/>
            </a:pPr>
            <a:r>
              <a:rPr lang="en-US" sz="1400" dirty="0"/>
              <a:t>a.       This can be a difficult time of year for people without homes.</a:t>
            </a:r>
          </a:p>
          <a:p>
            <a:pPr marL="342900" indent="-342900">
              <a:buAutoNum type="alphaLcPeriod" startAt="2"/>
            </a:pPr>
            <a:r>
              <a:rPr lang="en-US" sz="1400" dirty="0"/>
              <a:t>   A lot of other services may be closed this time of year.</a:t>
            </a:r>
          </a:p>
          <a:p>
            <a:pPr marL="342900" indent="-342900">
              <a:buAutoNum type="alphaLcPeriod" startAt="3"/>
            </a:pPr>
            <a:r>
              <a:rPr lang="en-US" sz="1400" dirty="0"/>
              <a:t>   Both of the above.</a:t>
            </a: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342900" indent="-342900">
              <a:buAutoNum type="arabicPeriod" startAt="15"/>
            </a:pPr>
            <a:r>
              <a:rPr lang="en-US" sz="1400" b="1" dirty="0"/>
              <a:t>Do you remember what the volunteers said they used reading for in their jobs? </a:t>
            </a:r>
            <a:r>
              <a:rPr lang="en-US" sz="1400" i="1" dirty="0"/>
              <a:t> (not multiple choice, click to show answers)</a:t>
            </a:r>
          </a:p>
          <a:p>
            <a:r>
              <a:rPr lang="en-US" sz="1400" dirty="0"/>
              <a:t>Katie for market literature (advertising materials), reading on the computer, reading books.</a:t>
            </a:r>
          </a:p>
          <a:p>
            <a:r>
              <a:rPr lang="en-US" sz="1400" dirty="0"/>
              <a:t>Jason for lots of research and reading about history. </a:t>
            </a:r>
          </a:p>
          <a:p>
            <a:r>
              <a:rPr lang="en-US" sz="1400" dirty="0"/>
              <a:t>Oliver for emails, internet research and processing invoices. </a:t>
            </a:r>
          </a:p>
          <a:p>
            <a:pPr marL="342900" indent="-342900">
              <a:buAutoNum type="alphaLcPeriod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AutoNum type="arabicPeriod" startAt="16"/>
            </a:pPr>
            <a:r>
              <a:rPr lang="en-US" sz="1400" b="1" dirty="0"/>
              <a:t>Can you remember which volunteer gave these top tips about your future? </a:t>
            </a:r>
            <a:r>
              <a:rPr lang="en-US" sz="1400" i="1" dirty="0"/>
              <a:t>(not multiple choice, click to show answers)</a:t>
            </a:r>
            <a:endParaRPr lang="en-US" sz="1400" b="1" dirty="0"/>
          </a:p>
          <a:p>
            <a:r>
              <a:rPr lang="en-US" sz="1400" i="1" dirty="0"/>
              <a:t>“If you love a subject, make sure you make time studying and enjoying this subject because one day you could have an amazing career focusing on that area.”</a:t>
            </a:r>
          </a:p>
          <a:p>
            <a:pPr marL="0" indent="0">
              <a:buNone/>
            </a:pPr>
            <a:r>
              <a:rPr lang="en-US" sz="1400" dirty="0"/>
              <a:t>					Jason said this! </a:t>
            </a:r>
          </a:p>
          <a:p>
            <a:r>
              <a:rPr lang="en-US" sz="1400" i="1" dirty="0"/>
              <a:t>“Get the job you feel the most comfortable with and enjoy, and if that does change over time, always remember you can look for a different job</a:t>
            </a:r>
            <a:r>
              <a:rPr lang="en-US" sz="1400" dirty="0"/>
              <a:t>.”</a:t>
            </a:r>
          </a:p>
          <a:p>
            <a:pPr marL="0" indent="0" algn="ctr">
              <a:buNone/>
            </a:pPr>
            <a:r>
              <a:rPr lang="en-US" sz="1400" dirty="0"/>
              <a:t>Oliver said this! </a:t>
            </a:r>
          </a:p>
          <a:p>
            <a:r>
              <a:rPr lang="en-US" sz="1400" i="1" dirty="0"/>
              <a:t>Enjoy school, learn as much as you can. It’s important to have all of that knowledge when you’re older because, who knows, you could end up working at a wrapping paper company! </a:t>
            </a:r>
          </a:p>
          <a:p>
            <a:pPr marL="0" indent="0" algn="ctr">
              <a:buNone/>
            </a:pPr>
            <a:r>
              <a:rPr lang="en-US" sz="1400" dirty="0"/>
              <a:t>Katie said this! </a:t>
            </a:r>
          </a:p>
        </p:txBody>
      </p:sp>
    </p:spTree>
    <p:extLst>
      <p:ext uri="{BB962C8B-B14F-4D97-AF65-F5344CB8AC3E}">
        <p14:creationId xmlns:p14="http://schemas.microsoft.com/office/powerpoint/2010/main" val="72592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3C47738B-48F1-BC41-BDFD-7A6E23D8C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03188"/>
            <a:ext cx="12375444" cy="6961187"/>
          </a:xfrm>
        </p:spPr>
      </p:pic>
    </p:spTree>
    <p:extLst>
      <p:ext uri="{BB962C8B-B14F-4D97-AF65-F5344CB8AC3E}">
        <p14:creationId xmlns:p14="http://schemas.microsoft.com/office/powerpoint/2010/main" val="43372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N_x0020_SF xmlns="267bdb2b-39b6-4027-ad89-65b2e061d317">true</ON_x0020_SF>
    <Project_x0020_ xmlns="267bdb2b-39b6-4027-ad89-65b2e061d31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6A839B37A66A438CDCC08FDEDE68B8" ma:contentTypeVersion="14" ma:contentTypeDescription="Create a new document." ma:contentTypeScope="" ma:versionID="9d1065ae91a956875cef0ccfe25930b7">
  <xsd:schema xmlns:xsd="http://www.w3.org/2001/XMLSchema" xmlns:xs="http://www.w3.org/2001/XMLSchema" xmlns:p="http://schemas.microsoft.com/office/2006/metadata/properties" xmlns:ns2="3fa1baeb-fdd9-4ef4-bd3d-073d677e6297" xmlns:ns3="267bdb2b-39b6-4027-ad89-65b2e061d317" targetNamespace="http://schemas.microsoft.com/office/2006/metadata/properties" ma:root="true" ma:fieldsID="a3e5902200c0f1d0f691421eb85bff67" ns2:_="" ns3:_="">
    <xsd:import namespace="3fa1baeb-fdd9-4ef4-bd3d-073d677e6297"/>
    <xsd:import namespace="267bdb2b-39b6-4027-ad89-65b2e061d31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ON_x0020_SF" minOccurs="0"/>
                <xsd:element ref="ns3:MediaServiceEventHashCode" minOccurs="0"/>
                <xsd:element ref="ns3:MediaServiceGenerationTime" minOccurs="0"/>
                <xsd:element ref="ns3:Project_x0020_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1baeb-fdd9-4ef4-bd3d-073d677e62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7bdb2b-39b6-4027-ad89-65b2e061d3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ON_x0020_SF" ma:index="16" nillable="true" ma:displayName="ON SF" ma:default="1" ma:internalName="ON_x0020_SF">
      <xsd:simpleType>
        <xsd:restriction base="dms:Boolean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Project_x0020_" ma:index="19" nillable="true" ma:displayName="Project " ma:description="Possible funder" ma:format="Dropdown" ma:internalName="Project_x0020_">
      <xsd:simpleType>
        <xsd:restriction base="dms:Text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6BF1D9-057D-40DE-A48A-A49AA97038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D58E26-F72D-4EC6-A3F6-576D39D86264}">
  <ds:schemaRefs>
    <ds:schemaRef ds:uri="http://schemas.microsoft.com/office/2006/metadata/properties"/>
    <ds:schemaRef ds:uri="http://schemas.microsoft.com/office/infopath/2007/PartnerControls"/>
    <ds:schemaRef ds:uri="267bdb2b-39b6-4027-ad89-65b2e061d317"/>
  </ds:schemaRefs>
</ds:datastoreItem>
</file>

<file path=customXml/itemProps3.xml><?xml version="1.0" encoding="utf-8"?>
<ds:datastoreItem xmlns:ds="http://schemas.openxmlformats.org/officeDocument/2006/customXml" ds:itemID="{7577B62D-03DB-4535-BD28-5654E134C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a1baeb-fdd9-4ef4-bd3d-073d677e6297"/>
    <ds:schemaRef ds:uri="267bdb2b-39b6-4027-ad89-65b2e061d3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812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Avantika Taneja</dc:creator>
  <cp:lastModifiedBy>Avantika Taneja</cp:lastModifiedBy>
  <cp:revision>21</cp:revision>
  <dcterms:created xsi:type="dcterms:W3CDTF">2020-12-01T16:57:37Z</dcterms:created>
  <dcterms:modified xsi:type="dcterms:W3CDTF">2020-12-02T09:06:26Z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0x010100A06A839B37A66A438CDCC08FDEDE68B8</vt:lpwstr>
  </property>
</Properties>
</file>